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7" r:id="rId2"/>
  </p:sldMasterIdLst>
  <p:sldIdLst>
    <p:sldId id="256" r:id="rId3"/>
    <p:sldId id="257" r:id="rId4"/>
    <p:sldId id="258" r:id="rId5"/>
    <p:sldId id="269" r:id="rId6"/>
    <p:sldId id="270" r:id="rId7"/>
    <p:sldId id="283" r:id="rId8"/>
    <p:sldId id="271" r:id="rId9"/>
    <p:sldId id="259" r:id="rId10"/>
    <p:sldId id="272" r:id="rId11"/>
    <p:sldId id="273" r:id="rId12"/>
    <p:sldId id="274" r:id="rId13"/>
    <p:sldId id="275" r:id="rId14"/>
    <p:sldId id="292" r:id="rId15"/>
    <p:sldId id="264" r:id="rId16"/>
    <p:sldId id="262" r:id="rId17"/>
    <p:sldId id="277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ele, Henry" initials="SH" lastIdx="1" clrIdx="0">
    <p:extLst>
      <p:ext uri="{19B8F6BF-5375-455C-9EA6-DF929625EA0E}">
        <p15:presenceInfo xmlns:p15="http://schemas.microsoft.com/office/powerpoint/2012/main" userId="S-1-5-21-1371027701-2112946977-538272213-1480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8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F681-603A-4B77-A9BE-72D36208EBB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34B82-2CC2-4887-85B1-D26BA60DB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2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2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9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0066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25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2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42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17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58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F681-603A-4B77-A9BE-72D36208EBB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34B82-2CC2-4887-85B1-D26BA60DB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4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3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0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3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06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4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5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09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2" y="295738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09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modern-web-automation-with-python-and-selenium/" TargetMode="External"/><Relationship Id="rId2" Type="http://schemas.openxmlformats.org/officeDocument/2006/relationships/hyperlink" Target="https://journal.code4lib.org/issues/issues/issue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lenium-python.readthedocs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.code4lib.org/articles/1319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Selenium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3915962"/>
            <a:ext cx="6620968" cy="861420"/>
          </a:xfrm>
        </p:spPr>
        <p:txBody>
          <a:bodyPr/>
          <a:lstStyle/>
          <a:p>
            <a:pPr algn="ctr"/>
            <a:r>
              <a:rPr lang="en-US" dirty="0"/>
              <a:t>where there is no API</a:t>
            </a:r>
          </a:p>
        </p:txBody>
      </p:sp>
    </p:spTree>
    <p:extLst>
      <p:ext uri="{BB962C8B-B14F-4D97-AF65-F5344CB8AC3E}">
        <p14:creationId xmlns:p14="http://schemas.microsoft.com/office/powerpoint/2010/main" val="1353793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			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 	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732878" y="2123658"/>
            <a:ext cx="8139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Using “</a:t>
            </a:r>
            <a:r>
              <a:rPr lang="en-US" sz="2800" dirty="0" err="1"/>
              <a:t>By.XPATH</a:t>
            </a:r>
            <a:r>
              <a:rPr lang="en-US" sz="2800" dirty="0"/>
              <a:t>” as method argument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driver.find_element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By.XPATH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"//*[contains(@id, 'ROW_" + str(y) + "_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COL_activeImage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')]/div")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XPATH to search tree, and XPATH methods like you’d use in XSL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463" y="0"/>
            <a:ext cx="58150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How it Works – Other ways to find elements </a:t>
            </a:r>
          </a:p>
        </p:txBody>
      </p:sp>
    </p:spTree>
    <p:extLst>
      <p:ext uri="{BB962C8B-B14F-4D97-AF65-F5344CB8AC3E}">
        <p14:creationId xmlns:p14="http://schemas.microsoft.com/office/powerpoint/2010/main" val="23801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			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 	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19631" y="1376170"/>
            <a:ext cx="81396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need to be interactable for Selenium to retrieve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Different parts of the page can take longer to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Implicit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Better because execution as soon as page is ready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wait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(driver, 20)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wait.until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ec.visibility_of_element_located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((By.ID,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input_fulfillmentUnits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_' + str(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full_unit_number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element.click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Explicit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Necessary for non-Selenium functions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463" y="0"/>
            <a:ext cx="77295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How it Works – Waiting and Executing</a:t>
            </a:r>
          </a:p>
        </p:txBody>
      </p:sp>
    </p:spTree>
    <p:extLst>
      <p:ext uri="{BB962C8B-B14F-4D97-AF65-F5344CB8AC3E}">
        <p14:creationId xmlns:p14="http://schemas.microsoft.com/office/powerpoint/2010/main" val="220171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			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 	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19631" y="1376170"/>
            <a:ext cx="8139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science to reshape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columns and rows from multiple tables into single output column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Reading and writing from tables and into Excel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463" y="0"/>
            <a:ext cx="58150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How it Works – pandas</a:t>
            </a:r>
          </a:p>
        </p:txBody>
      </p:sp>
    </p:spTree>
    <p:extLst>
      <p:ext uri="{BB962C8B-B14F-4D97-AF65-F5344CB8AC3E}">
        <p14:creationId xmlns:p14="http://schemas.microsoft.com/office/powerpoint/2010/main" val="115768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ADD7A5-357C-3430-C45C-2B1BB5B3FC49}"/>
              </a:ext>
            </a:extLst>
          </p:cNvPr>
          <p:cNvSpPr txBox="1"/>
          <p:nvPr/>
        </p:nvSpPr>
        <p:spPr>
          <a:xfrm>
            <a:off x="3646914" y="1157795"/>
            <a:ext cx="19604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Read TOU HTML Table into </a:t>
            </a:r>
            <a:r>
              <a:rPr lang="en-US" sz="1350" b="1" dirty="0" err="1"/>
              <a:t>dataframe</a:t>
            </a:r>
            <a:endParaRPr lang="en-US" sz="135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0B3E5-0DED-07ED-BCEC-A8325588F5A7}"/>
              </a:ext>
            </a:extLst>
          </p:cNvPr>
          <p:cNvSpPr txBox="1"/>
          <p:nvPr/>
        </p:nvSpPr>
        <p:spPr>
          <a:xfrm>
            <a:off x="3184821" y="1560357"/>
            <a:ext cx="143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Make TOU </a:t>
            </a:r>
            <a:r>
              <a:rPr lang="en-US" sz="1350" b="1" dirty="0" err="1"/>
              <a:t>dataframe</a:t>
            </a:r>
            <a:r>
              <a:rPr lang="en-US" sz="1350" b="1" dirty="0"/>
              <a:t> into series TOU Series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9AEB5D-DBE3-72B7-C8E3-3EB7D61DA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3270" y="3258982"/>
            <a:ext cx="5008279" cy="1052159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556CE2FE-130E-F2D2-9808-2FEA22E80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73" y="2325703"/>
            <a:ext cx="1434662" cy="3607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B094F-7A95-EDAC-A04A-F6955E889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64" y="3269571"/>
            <a:ext cx="5336007" cy="10309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534784-8CB5-27B3-2CEE-326520189F16}"/>
              </a:ext>
            </a:extLst>
          </p:cNvPr>
          <p:cNvSpPr txBox="1"/>
          <p:nvPr/>
        </p:nvSpPr>
        <p:spPr>
          <a:xfrm>
            <a:off x="3192517" y="2187203"/>
            <a:ext cx="1980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Parameter Table</a:t>
            </a:r>
          </a:p>
        </p:txBody>
      </p:sp>
      <p:pic>
        <p:nvPicPr>
          <p:cNvPr id="30" name="Picture 29" descr="Table, calendar&#10;&#10;Description automatically generated">
            <a:extLst>
              <a:ext uri="{FF2B5EF4-FFF2-40B4-BE49-F238E27FC236}">
                <a16:creationId xmlns:a16="http://schemas.microsoft.com/office/drawing/2014/main" id="{2EE3E336-57E1-E49B-3045-951B3E447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308" y="2210721"/>
            <a:ext cx="2521744" cy="27860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F522C3-9220-E1D6-9E85-6497B9A3FE3F}"/>
              </a:ext>
            </a:extLst>
          </p:cNvPr>
          <p:cNvSpPr txBox="1"/>
          <p:nvPr/>
        </p:nvSpPr>
        <p:spPr>
          <a:xfrm>
            <a:off x="1768498" y="2768129"/>
            <a:ext cx="5525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</a:rPr>
              <a:t>User Group Not Equals Visitor; Item Policy = DVD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AC3904-81AA-7795-BBCF-0DFDDE3481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899" y="3515567"/>
            <a:ext cx="5165100" cy="541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A22969-25F7-DFA6-6258-C81E6D00DB49}"/>
              </a:ext>
            </a:extLst>
          </p:cNvPr>
          <p:cNvSpPr txBox="1"/>
          <p:nvPr/>
        </p:nvSpPr>
        <p:spPr>
          <a:xfrm>
            <a:off x="2724374" y="1241683"/>
            <a:ext cx="338386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350" b="1" dirty="0"/>
              <a:t>html = </a:t>
            </a:r>
            <a:r>
              <a:rPr lang="en-US" sz="1350" b="1" dirty="0" err="1"/>
              <a:t>driver.page_source</a:t>
            </a:r>
            <a:endParaRPr lang="en-US" sz="1350" b="1" dirty="0"/>
          </a:p>
          <a:p>
            <a:pPr lvl="1"/>
            <a:r>
              <a:rPr lang="en-US" sz="1350" b="1" dirty="0" err="1"/>
              <a:t>tou_df</a:t>
            </a:r>
            <a:r>
              <a:rPr lang="en-US" sz="1350" b="1" dirty="0"/>
              <a:t> = </a:t>
            </a:r>
            <a:r>
              <a:rPr lang="en-US" sz="13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sz="1350" b="1" dirty="0" err="1"/>
              <a:t>.read_html</a:t>
            </a:r>
            <a:r>
              <a:rPr lang="en-US" sz="1350" b="1" dirty="0"/>
              <a:t>(html)[0]</a:t>
            </a:r>
          </a:p>
          <a:p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01FC7-A977-28F9-F607-697C89F5A10A}"/>
              </a:ext>
            </a:extLst>
          </p:cNvPr>
          <p:cNvSpPr txBox="1"/>
          <p:nvPr/>
        </p:nvSpPr>
        <p:spPr>
          <a:xfrm>
            <a:off x="2407042" y="1144859"/>
            <a:ext cx="40185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/>
              <a:t>tou_df</a:t>
            </a:r>
            <a:r>
              <a:rPr lang="en-US" sz="1350" b="1" dirty="0"/>
              <a:t> = </a:t>
            </a:r>
            <a:r>
              <a:rPr lang="en-US" sz="1350" b="1" dirty="0" err="1"/>
              <a:t>tou_df</a:t>
            </a:r>
            <a:r>
              <a:rPr lang="en-US" sz="1350" b="1" dirty="0"/>
              <a:t>[['Policy Name', 'Policy Type’]]</a:t>
            </a:r>
          </a:p>
          <a:p>
            <a:r>
              <a:rPr lang="en-US" sz="1350" b="1" dirty="0" err="1"/>
              <a:t>tou_df</a:t>
            </a:r>
            <a:r>
              <a:rPr lang="en-US" sz="1350" b="1" dirty="0"/>
              <a:t> = </a:t>
            </a:r>
            <a:r>
              <a:rPr lang="en-US" sz="1350" b="1" dirty="0" err="1"/>
              <a:t>tou_df.set_index</a:t>
            </a:r>
            <a:r>
              <a:rPr lang="en-US" sz="1350" b="1" dirty="0"/>
              <a:t>('Policy Type’)</a:t>
            </a:r>
          </a:p>
          <a:p>
            <a:r>
              <a:rPr lang="en-US" sz="1350" b="1" dirty="0" err="1"/>
              <a:t>tou_series</a:t>
            </a:r>
            <a:r>
              <a:rPr lang="en-US" sz="1350" b="1" dirty="0"/>
              <a:t> = </a:t>
            </a:r>
            <a:r>
              <a:rPr lang="en-US" sz="1350" b="1" dirty="0" err="1"/>
              <a:t>tou_df.squeeze</a:t>
            </a:r>
            <a:r>
              <a:rPr lang="en-US" sz="1350" b="1" dirty="0"/>
              <a:t>()</a:t>
            </a:r>
          </a:p>
          <a:p>
            <a:r>
              <a:rPr lang="en-US" sz="1350" b="1" dirty="0" err="1"/>
              <a:t>rule_df</a:t>
            </a:r>
            <a:r>
              <a:rPr lang="en-US" sz="1350" b="1" dirty="0"/>
              <a:t> = </a:t>
            </a:r>
            <a:r>
              <a:rPr lang="en-US" sz="1350" b="1" dirty="0" err="1"/>
              <a:t>rule_df.join</a:t>
            </a:r>
            <a:r>
              <a:rPr lang="en-US" sz="1350" b="1" dirty="0"/>
              <a:t>(</a:t>
            </a:r>
            <a:r>
              <a:rPr lang="en-US" sz="1350" b="1" dirty="0" err="1"/>
              <a:t>tou_series.to_frame</a:t>
            </a:r>
            <a:r>
              <a:rPr lang="en-US" sz="1350" b="1" dirty="0"/>
              <a:t>(</a:t>
            </a:r>
            <a:r>
              <a:rPr lang="en-US" sz="1350" b="1" dirty="0" err="1"/>
              <a:t>rule_df.index</a:t>
            </a:r>
            <a:r>
              <a:rPr lang="en-US" sz="1350" b="1" dirty="0"/>
              <a:t>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F5209-CEB6-8289-5812-FD4E3CE9954D}"/>
              </a:ext>
            </a:extLst>
          </p:cNvPr>
          <p:cNvSpPr txBox="1"/>
          <p:nvPr/>
        </p:nvSpPr>
        <p:spPr>
          <a:xfrm>
            <a:off x="2123768" y="1642543"/>
            <a:ext cx="414429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html = 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driver.page_source</a:t>
            </a:r>
            <a:endParaRPr lang="en-US" sz="135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350" b="1" dirty="0">
                <a:effectLst/>
              </a:rPr>
            </a:b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parameter_df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 = 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pd.read_html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(html)[0]</a:t>
            </a:r>
            <a:endParaRPr lang="en-US" sz="1350" b="1" dirty="0">
              <a:effectLst/>
            </a:endParaRPr>
          </a:p>
          <a:p>
            <a:br>
              <a:rPr lang="en-US" sz="1350" dirty="0"/>
            </a:b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18731-1A30-2E48-3F57-6D48B706FCE7}"/>
              </a:ext>
            </a:extLst>
          </p:cNvPr>
          <p:cNvSpPr txBox="1"/>
          <p:nvPr/>
        </p:nvSpPr>
        <p:spPr>
          <a:xfrm>
            <a:off x="2123768" y="1793773"/>
            <a:ext cx="4896465" cy="29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ECFD4-BB38-A1E3-364F-47B1CCC787D8}"/>
              </a:ext>
            </a:extLst>
          </p:cNvPr>
          <p:cNvSpPr txBox="1"/>
          <p:nvPr/>
        </p:nvSpPr>
        <p:spPr>
          <a:xfrm>
            <a:off x="2011714" y="1066304"/>
            <a:ext cx="480918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for z in range(0, 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len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(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parameter_df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)):</a:t>
            </a:r>
            <a:endParaRPr lang="en-US" sz="135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     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parameter_list.append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(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parameter_df.loc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[z, 'Name'] + " " + 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parameter_df.loc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[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z,'Operator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'] + 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parameter_df.loc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[z, 'Value'])</a:t>
            </a:r>
            <a:endParaRPr lang="en-US" sz="135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parameter_string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 = "; ".join(</a:t>
            </a:r>
            <a:r>
              <a:rPr lang="en-US" sz="1350" b="1" i="0" u="none" strike="noStrike" dirty="0" err="1">
                <a:effectLst/>
                <a:latin typeface="Arial" panose="020B0604020202020204" pitchFamily="34" charset="0"/>
              </a:rPr>
              <a:t>parameter_list</a:t>
            </a:r>
            <a:r>
              <a:rPr lang="en-US" sz="1350" b="1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sz="1350" b="1" dirty="0">
              <a:effectLst/>
            </a:endParaRPr>
          </a:p>
          <a:p>
            <a:br>
              <a:rPr lang="en-US" sz="1350" dirty="0"/>
            </a:br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BC7D2-D143-95AE-E565-F07683217692}"/>
              </a:ext>
            </a:extLst>
          </p:cNvPr>
          <p:cNvSpPr txBox="1"/>
          <p:nvPr/>
        </p:nvSpPr>
        <p:spPr>
          <a:xfrm>
            <a:off x="2476099" y="1687228"/>
            <a:ext cx="34723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</a:rPr>
              <a:t>Convert multi column </a:t>
            </a:r>
            <a:r>
              <a:rPr lang="en-US" sz="1350" b="1" dirty="0" err="1">
                <a:latin typeface="Arial" panose="020B0604020202020204" pitchFamily="34" charset="0"/>
              </a:rPr>
              <a:t>dataframe</a:t>
            </a:r>
            <a:r>
              <a:rPr lang="en-US" sz="1350" b="1" dirty="0">
                <a:latin typeface="Arial" panose="020B0604020202020204" pitchFamily="34" charset="0"/>
              </a:rPr>
              <a:t> to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BC36D-13F3-B063-6864-85DD9298650A}"/>
              </a:ext>
            </a:extLst>
          </p:cNvPr>
          <p:cNvSpPr txBox="1"/>
          <p:nvPr/>
        </p:nvSpPr>
        <p:spPr>
          <a:xfrm>
            <a:off x="2123768" y="2589797"/>
            <a:ext cx="4253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</a:rPr>
              <a:t>Append series to end of existing loan rule row</a:t>
            </a:r>
          </a:p>
        </p:txBody>
      </p:sp>
    </p:spTree>
    <p:extLst>
      <p:ext uri="{BB962C8B-B14F-4D97-AF65-F5344CB8AC3E}">
        <p14:creationId xmlns:p14="http://schemas.microsoft.com/office/powerpoint/2010/main" val="109081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Rot by="5400000">
                                      <p:cBhvr>
                                        <p:cTn id="35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2"/>
                                            </p:cond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0"/>
                                            </p:cond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4"/>
                                            </p:cond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7"/>
                                            </p:cond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0"/>
                                            </p:cond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4000"/>
                            </p:stCondLst>
                            <p:childTnLst>
                              <p:par>
                                <p:cTn id="8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4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6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9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4" grpId="0"/>
      <p:bldP spid="31" grpId="0"/>
      <p:bldP spid="31" grpId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913" y="769441"/>
            <a:ext cx="7786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07169" y="0"/>
            <a:ext cx="4243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EAB0A-9D86-2760-0A44-F08A1EAB8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868" y="1800497"/>
            <a:ext cx="7328264" cy="3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1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475" y="769441"/>
            <a:ext cx="80152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Driver mimics human user </a:t>
            </a:r>
            <a:r>
              <a:rPr lang="en-US" sz="3200" dirty="0">
                <a:sym typeface="Wingdings" panose="05000000000000000000" pitchFamily="2" charset="2"/>
              </a:rPr>
              <a:t> same pitfalls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Driver needs to be updated with versions of Chrome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Waiting: explicit or implicit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313" y="0"/>
            <a:ext cx="400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Caveats</a:t>
            </a:r>
          </a:p>
        </p:txBody>
      </p:sp>
    </p:spTree>
    <p:extLst>
      <p:ext uri="{BB962C8B-B14F-4D97-AF65-F5344CB8AC3E}">
        <p14:creationId xmlns:p14="http://schemas.microsoft.com/office/powerpoint/2010/main" val="392178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5464-E806-BFAB-F691-749301EF2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616" y="2819413"/>
            <a:ext cx="6620968" cy="121917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2D9D6-6085-BE35-4FA2-D4C9F1DF2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4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  </a:t>
            </a:r>
            <a:br>
              <a:rPr lang="en-US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8638" y="1028701"/>
            <a:ext cx="812958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https://github.com/TuftsUniversity/alma-retrieve-loan-rules-and-tous</a:t>
            </a:r>
          </a:p>
          <a:p>
            <a:endParaRPr lang="en-US" sz="3200" dirty="0">
              <a:hlinkClick r:id="rId2"/>
            </a:endParaRPr>
          </a:p>
          <a:p>
            <a:r>
              <a:rPr lang="en-US" sz="3200" dirty="0">
                <a:hlinkClick r:id="rId2"/>
              </a:rPr>
              <a:t>https://journal.code4lib.org/issues/issues/issue39</a:t>
            </a:r>
            <a:endParaRPr lang="en-US" sz="3200" dirty="0"/>
          </a:p>
          <a:p>
            <a:endParaRPr lang="en-US" sz="3200" dirty="0">
              <a:hlinkClick r:id="rId3"/>
            </a:endParaRPr>
          </a:p>
          <a:p>
            <a:r>
              <a:rPr lang="en-US" sz="3200" dirty="0">
                <a:hlinkClick r:id="rId3"/>
              </a:rPr>
              <a:t>https://realpython.com/modern-web-automation-with-python-and-selenium/</a:t>
            </a:r>
            <a:endParaRPr lang="en-US" sz="3200" dirty="0"/>
          </a:p>
          <a:p>
            <a:endParaRPr lang="en-US" sz="3200" dirty="0">
              <a:hlinkClick r:id="rId4"/>
            </a:endParaRPr>
          </a:p>
          <a:p>
            <a:r>
              <a:rPr lang="en-US" sz="3200" dirty="0">
                <a:hlinkClick r:id="rId4"/>
              </a:rPr>
              <a:t>https://selenium-python.readthedocs.io/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57176" y="259260"/>
            <a:ext cx="3043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2098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No systemic way to view fulfillment unit rules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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rule drift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Actual policies not in place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Inconsistency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4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7176" y="17651"/>
            <a:ext cx="3729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44" y="787092"/>
            <a:ext cx="79581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6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    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7600" dirty="0"/>
              <a:t>  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168739" y="1474619"/>
            <a:ext cx="802957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No API available!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Selenium web driver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Driving interactions with web pages and forms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pandas</a:t>
            </a: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ym typeface="Wingdings" panose="05000000000000000000" pitchFamily="2" charset="2"/>
              </a:rPr>
              <a:t>Parsing data into excel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ym typeface="Wingdings" panose="05000000000000000000" pitchFamily="2" charset="2"/>
              </a:rPr>
              <a:t>Transforming dimensions of data into readable format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Use case in Code4Lib Journal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https://journal.code4lib.org/articles/13197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739" y="91154"/>
            <a:ext cx="61150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The Not So Good Solution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1700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    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7600" dirty="0"/>
              <a:t>  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168739" y="1305654"/>
            <a:ext cx="80295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What it does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Interacts with website just like human would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Visits pages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Clicks on links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you to retrieve data in page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Selenium libraries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Browser specific driver executable on local machine</a:t>
            </a:r>
          </a:p>
          <a:p>
            <a:pPr lvl="1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68739" y="240394"/>
            <a:ext cx="6115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is a web driver?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672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    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7600" dirty="0"/>
              <a:t>  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152983"/>
            <a:ext cx="80295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Aggregate loan rule data for each fulfillment unit into a single spreadsheet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Loan rule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Name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Parameters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enabled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Fulfillment unit locations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TOUS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Into a single line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18208" y="95425"/>
            <a:ext cx="6115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Goals for this Project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7681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325DF29-E6EE-16C6-A5AC-89B05D2209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00" y="1128713"/>
            <a:ext cx="8178799" cy="46005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233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05"/>
    </mc:Choice>
    <mc:Fallback xmlns="">
      <p:transition spd="slow" advTm="7740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    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7600" dirty="0"/>
              <a:t>  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168739" y="872829"/>
            <a:ext cx="8029575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Version of web driver executable compatible with your browser version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For Chrome: </a:t>
            </a:r>
            <a:r>
              <a:rPr lang="en-US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https://chromedriver.chromium.org/downloads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0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Put unzipped web driver executable in your home directory and reference in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Python requirements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pandas, </a:t>
            </a:r>
            <a:r>
              <a:rPr lang="en-US" sz="2000" dirty="0" err="1"/>
              <a:t>numpy</a:t>
            </a:r>
            <a:r>
              <a:rPr lang="en-US" sz="2000" dirty="0"/>
              <a:t>, and selenium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In requirements.py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 –m pip install –r requirements.py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OR (if only one Python install)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 pip install –r requirements.py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Alma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System user in Alma with Fulfillment Administrator role at institution level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Config file secrets_local.py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Alma username and password, institutional Alma URL</a:t>
            </a:r>
          </a:p>
          <a:p>
            <a:pPr lvl="1"/>
            <a:endParaRPr lang="en-US" sz="28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68739" y="43860"/>
            <a:ext cx="6115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Requirements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0857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			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 	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13697" y="2449154"/>
            <a:ext cx="81396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a web driver object that will fire a web browser instance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As user agent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 = </a:t>
            </a:r>
            <a:r>
              <a:rPr lang="en-US" sz="1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webdriver.Chrome</a:t>
            </a: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executable_path</a:t>
            </a: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r'path</a:t>
            </a: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/to/</a:t>
            </a:r>
            <a:r>
              <a:rPr lang="en-US" sz="1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chromedriver</a:t>
            </a: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0" lvl="2" indent="-457200">
              <a:buFont typeface="Calibri" panose="020F0502020204030204" pitchFamily="34" charset="0"/>
              <a:buChar char="₋"/>
            </a:pPr>
            <a:endParaRPr lang="en-US" sz="20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1463" y="0"/>
            <a:ext cx="5815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33353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			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 	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715618" y="1355849"/>
            <a:ext cx="81396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 = </a:t>
            </a:r>
            <a:r>
              <a:rPr lang="en-US" sz="1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driver.find_element</a:t>
            </a: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(By.ID, 'username')</a:t>
            </a:r>
            <a:endParaRPr lang="en-US" sz="20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endParaRPr lang="en-US" sz="20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element.send_keys</a:t>
            </a: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(username)</a:t>
            </a:r>
            <a:endParaRPr lang="en-US" sz="20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 = </a:t>
            </a:r>
            <a:r>
              <a:rPr lang="en-US" sz="1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driver.find_element</a:t>
            </a: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(By.ID, 'password')</a:t>
            </a:r>
            <a:endParaRPr lang="en-US" sz="20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0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element.send_keys</a:t>
            </a:r>
            <a:r>
              <a:rPr lang="en-US" sz="1800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(password)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element.send_keys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Keys.RETURN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dirty="0"/>
            </a:br>
            <a:endParaRPr lang="en-US" sz="20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1463" y="0"/>
            <a:ext cx="5815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How it Works - Log in</a:t>
            </a:r>
          </a:p>
        </p:txBody>
      </p:sp>
    </p:spTree>
    <p:extLst>
      <p:ext uri="{BB962C8B-B14F-4D97-AF65-F5344CB8AC3E}">
        <p14:creationId xmlns:p14="http://schemas.microsoft.com/office/powerpoint/2010/main" val="125930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16823</TotalTime>
  <Words>929</Words>
  <Application>Microsoft Office PowerPoint</Application>
  <PresentationFormat>On-screen Show (4:3)</PresentationFormat>
  <Paragraphs>149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Ion</vt:lpstr>
      <vt:lpstr>Selenium </vt:lpstr>
      <vt:lpstr>PowerPoint Presentation</vt:lpstr>
      <vt:lpstr>        </vt:lpstr>
      <vt:lpstr>        </vt:lpstr>
      <vt:lpstr>        </vt:lpstr>
      <vt:lpstr>PowerPoint Presentation</vt:lpstr>
      <vt:lpstr>        </vt:lpstr>
      <vt:lpstr>               </vt:lpstr>
      <vt:lpstr>               </vt:lpstr>
      <vt:lpstr>               </vt:lpstr>
      <vt:lpstr>               </vt:lpstr>
      <vt:lpstr>               </vt:lpstr>
      <vt:lpstr>PowerPoint Presentation</vt:lpstr>
      <vt:lpstr>   </vt:lpstr>
      <vt:lpstr>  </vt:lpstr>
      <vt:lpstr>Questions?</vt:lpstr>
      <vt:lpstr>     </vt:lpstr>
    </vt:vector>
  </TitlesOfParts>
  <Company>Tufts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Selenium: where this is no API</dc:title>
  <dc:creator>Steele, Henry</dc:creator>
  <cp:lastModifiedBy>Steele, Henry</cp:lastModifiedBy>
  <cp:revision>114</cp:revision>
  <dcterms:created xsi:type="dcterms:W3CDTF">2019-11-13T15:50:40Z</dcterms:created>
  <dcterms:modified xsi:type="dcterms:W3CDTF">2023-05-08T19:22:36Z</dcterms:modified>
</cp:coreProperties>
</file>